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4" r:id="rId4"/>
    <p:sldId id="258" r:id="rId5"/>
    <p:sldId id="261" r:id="rId6"/>
    <p:sldId id="259" r:id="rId7"/>
    <p:sldId id="262" r:id="rId8"/>
    <p:sldId id="263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RSIDE" id="{29DE749D-044C-4810-AF1A-D65AF6CFA270}">
          <p14:sldIdLst>
            <p14:sldId id="256"/>
            <p14:sldId id="257"/>
            <p14:sldId id="264"/>
            <p14:sldId id="258"/>
            <p14:sldId id="261"/>
            <p14:sldId id="259"/>
            <p14:sldId id="262"/>
            <p14:sldId id="263"/>
            <p14:sldId id="260"/>
            <p14:sldId id="265"/>
            <p14:sldId id="266"/>
          </p14:sldIdLst>
        </p14:section>
        <p14:section name="SIDETYPE 1 - tekst" id="{4C45F138-BDE4-41BC-A0D8-98D56245ACB9}">
          <p14:sldIdLst/>
        </p14:section>
        <p14:section name="SIDETYPE 2 - billeder" id="{672E941C-3E30-47D8-ABE6-54D10A7DC320}">
          <p14:sldIdLst/>
        </p14:section>
        <p14:section name="SIDETYPE 2 - diagram" id="{B28FD1D9-3919-419C-A302-5DD19269720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1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29" autoAdjust="0"/>
  </p:normalViewPr>
  <p:slideViewPr>
    <p:cSldViewPr>
      <p:cViewPr>
        <p:scale>
          <a:sx n="90" d="100"/>
          <a:sy n="90" d="100"/>
        </p:scale>
        <p:origin x="-159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84DC6-1A8C-428B-80D3-3249B2DF66B7}" type="datetimeFigureOut">
              <a:rPr lang="da-DK" smtClean="0"/>
              <a:t>10-08-2020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1D366-6A9C-47FD-B146-07FCE4FD000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9123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F98B1-398E-46F5-8BFA-CC3A9F71F0C8}" type="datetimeFigureOut">
              <a:rPr lang="da-DK" smtClean="0"/>
              <a:t>10-08-2020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B4DE5-B853-47DB-B16B-DE3AFA3073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387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4DE5-B853-47DB-B16B-DE3AFA30738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4002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Batterier som er afmærket jf. PP er ikke omfattet</a:t>
            </a:r>
            <a:r>
              <a:rPr lang="da-DK" baseline="0" dirty="0" smtClean="0"/>
              <a:t> af ADR, så derfor må de køres uden uddannelse, der er at betragte som almindelig gods.</a:t>
            </a:r>
          </a:p>
          <a:p>
            <a:endParaRPr lang="da-DK" baseline="0" dirty="0" smtClean="0"/>
          </a:p>
          <a:p>
            <a:pPr algn="ctr"/>
            <a:r>
              <a:rPr lang="da-DK" sz="2000" b="1" baseline="0" dirty="0" smtClean="0"/>
              <a:t>VIGTIGT!</a:t>
            </a:r>
          </a:p>
          <a:p>
            <a:pPr algn="l"/>
            <a:r>
              <a:rPr lang="da-DK" sz="1200" b="0" baseline="0" dirty="0" smtClean="0"/>
              <a:t>De må ikke køre sammen med ”SMÅ MÆNGDER” .</a:t>
            </a:r>
            <a:endParaRPr lang="da-DK" sz="1200" b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4DE5-B853-47DB-B16B-DE3AFA30738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9312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Udlever minguide.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4DE5-B853-47DB-B16B-DE3AFA30738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66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4DE5-B853-47DB-B16B-DE3AFA30738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597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Bekendtgørelsen fortæller/ophøjer</a:t>
            </a:r>
            <a:r>
              <a:rPr lang="da-DK" baseline="0" dirty="0" smtClean="0"/>
              <a:t> den til en hver tid gældende konvention til gældende lov i Danmark, endvidere fast sætter de afvigelser Danmark forhold til ADR.</a:t>
            </a:r>
          </a:p>
          <a:p>
            <a:endParaRPr lang="da-DK" baseline="0" dirty="0" smtClean="0"/>
          </a:p>
          <a:p>
            <a:r>
              <a:rPr lang="da-DK" baseline="0" dirty="0" smtClean="0"/>
              <a:t>Bekendtgørelsen fortæller også noget om hvad man som privat må transportere af farlig gods samt i hvilke mængder.</a:t>
            </a:r>
          </a:p>
          <a:p>
            <a:r>
              <a:rPr lang="da-DK" baseline="0" dirty="0" smtClean="0"/>
              <a:t>Som privat må man eksempelvis tranportere farlig gods som er emballeret til detailhandel, som eksempel kan anvendes husholdningssprit, </a:t>
            </a:r>
            <a:r>
              <a:rPr lang="da-DK" baseline="0" dirty="0" err="1" smtClean="0"/>
              <a:t>afkalkningsmidel</a:t>
            </a:r>
            <a:r>
              <a:rPr lang="da-DK" baseline="0" dirty="0" smtClean="0"/>
              <a:t> mv. som kan købes i dagligdags forretninger.</a:t>
            </a:r>
          </a:p>
          <a:p>
            <a:r>
              <a:rPr lang="da-DK" baseline="0" dirty="0" smtClean="0"/>
              <a:t>De færreste er klar over hvor meget benzin de må transportere i privatbilen.</a:t>
            </a:r>
          </a:p>
          <a:p>
            <a:r>
              <a:rPr lang="da-DK" baseline="0" dirty="0" smtClean="0"/>
              <a:t>Dette fremgår af bekendtgørelsen.</a:t>
            </a:r>
          </a:p>
          <a:p>
            <a:endParaRPr lang="da-DK" baseline="0" dirty="0" smtClean="0"/>
          </a:p>
          <a:p>
            <a:r>
              <a:rPr lang="da-DK" baseline="0" dirty="0" smtClean="0"/>
              <a:t>Men taler vi gas og fyrværkeri transport/opbevaring som privat, så ligger det under Sikkerhedsstyrelsen.</a:t>
            </a:r>
          </a:p>
          <a:p>
            <a:r>
              <a:rPr lang="da-DK" baseline="0" dirty="0" smtClean="0"/>
              <a:t>Fyrværkeri må man maksimalt transportere og opbevare 5 KG NEM (</a:t>
            </a:r>
            <a:r>
              <a:rPr lang="da-DK" baseline="0" dirty="0" err="1" smtClean="0"/>
              <a:t>netteo</a:t>
            </a:r>
            <a:r>
              <a:rPr lang="da-DK" baseline="0" dirty="0" smtClean="0"/>
              <a:t> eksplosiv mængde), det betyder at man på den matrikel man bor eller besøger nytårs aften, kun må være % KG NEM i alt.</a:t>
            </a:r>
          </a:p>
          <a:p>
            <a:endParaRPr lang="da-DK" baseline="0" dirty="0" smtClean="0"/>
          </a:p>
          <a:p>
            <a:r>
              <a:rPr lang="da-DK" baseline="0" dirty="0" smtClean="0"/>
              <a:t>I bekendtgørelsen fremgår det endvidere at Forsvaret ikke er omfattet af ADR for så vidt angår KL. 1 ( ammunition, eksplosivstoffer og fyrværkeri).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4DE5-B853-47DB-B16B-DE3AFA30738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2673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a-DK" sz="2000" b="1" dirty="0" smtClean="0"/>
              <a:t>Vigtigt!</a:t>
            </a:r>
          </a:p>
          <a:p>
            <a:endParaRPr lang="da-DK" dirty="0" smtClean="0"/>
          </a:p>
          <a:p>
            <a:r>
              <a:rPr lang="da-DK" dirty="0" smtClean="0"/>
              <a:t>Det </a:t>
            </a:r>
            <a:r>
              <a:rPr lang="da-DK" dirty="0" smtClean="0"/>
              <a:t>betyder at uanset om du kører i tjenestekøretøj eller privat bil, </a:t>
            </a:r>
            <a:r>
              <a:rPr lang="da-DK" dirty="0" smtClean="0"/>
              <a:t> om du deltager eller</a:t>
            </a:r>
            <a:r>
              <a:rPr lang="da-DK" baseline="0" dirty="0" smtClean="0"/>
              <a:t> støtter en Hjemmeværns aktivitet, </a:t>
            </a:r>
            <a:r>
              <a:rPr lang="da-DK" dirty="0" smtClean="0"/>
              <a:t>så </a:t>
            </a:r>
            <a:r>
              <a:rPr lang="da-DK" dirty="0" smtClean="0"/>
              <a:t>er det en transport som du gennemfører for Hjemmeværnet</a:t>
            </a:r>
            <a:r>
              <a:rPr lang="da-DK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aseline="0" dirty="0" smtClean="0"/>
              <a:t>-Hvis du vælger at transportere  din private grill med tilhørende gas ud på skydebanen, så er det en virksomhedstransport,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aseline="0" dirty="0" smtClean="0"/>
              <a:t>-såfremt kaffemaskinen på hjemmeværnsgården eller lign., skal afkalkes og du køber en halv liter afkalker i supermarkedet, så er det en virksomheds tranport.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4DE5-B853-47DB-B16B-DE3AFA30738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7915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4DE5-B853-47DB-B16B-DE3AFA30738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5971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Afmærkning</a:t>
            </a:r>
            <a:r>
              <a:rPr lang="da-DK" baseline="0" dirty="0" smtClean="0"/>
              <a:t> som står på spids må ikke transporteres uden ADR uddannelse.</a:t>
            </a:r>
          </a:p>
          <a:p>
            <a:endParaRPr lang="da-DK" baseline="0" dirty="0" smtClean="0"/>
          </a:p>
          <a:p>
            <a:r>
              <a:rPr lang="da-DK" baseline="0" dirty="0" smtClean="0"/>
              <a:t>ADR dækker transport af Vej.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4DE5-B853-47DB-B16B-DE3AFA30738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597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Chauffør uddannelsen tager en dag, uddannelsen</a:t>
            </a:r>
            <a:r>
              <a:rPr lang="da-DK" baseline="0" dirty="0" smtClean="0"/>
              <a:t> gennemføres over hele landet og kan findes inden på HJV.DK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4DE5-B853-47DB-B16B-DE3AFA30738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5971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a-DK" sz="1200" b="0" dirty="0" smtClean="0"/>
              <a:t>JF. bekendtgørelsen er forsvaret ikke omfattet af ADR for klasse 1, derfor har forsvaret udarbejdet egne bestemmelser</a:t>
            </a:r>
            <a:r>
              <a:rPr lang="da-DK" sz="1200" b="0" baseline="0" dirty="0" smtClean="0"/>
              <a:t> for transport af klasse 1 (FMIBST 061-02). Heri fremgår det at man uden uddannelse må transportere klasse 1, så længde de efterlever de krav der er under ”SMÅ MÆNGDER”</a:t>
            </a:r>
          </a:p>
          <a:p>
            <a:pPr algn="l"/>
            <a:endParaRPr lang="da-DK" sz="1200" b="0" dirty="0" smtClean="0"/>
          </a:p>
          <a:p>
            <a:pPr algn="ctr"/>
            <a:r>
              <a:rPr lang="da-DK" sz="2000" b="1" dirty="0" smtClean="0"/>
              <a:t>Vigtigt!</a:t>
            </a:r>
          </a:p>
          <a:p>
            <a:pPr algn="ctr"/>
            <a:endParaRPr lang="da-DK" sz="2000" b="1" dirty="0" smtClean="0"/>
          </a:p>
          <a:p>
            <a:pPr algn="l"/>
            <a:r>
              <a:rPr lang="da-DK" sz="1200" b="0" dirty="0" smtClean="0"/>
              <a:t>Chaufføren</a:t>
            </a:r>
            <a:r>
              <a:rPr lang="da-DK" sz="1200" b="0" baseline="0" dirty="0" smtClean="0"/>
              <a:t> skal modtage en instruks før transporten, den skal som minimum indeholde det anviste på PP.</a:t>
            </a:r>
          </a:p>
          <a:p>
            <a:pPr algn="l"/>
            <a:r>
              <a:rPr lang="da-DK" sz="1200" b="0" baseline="0" dirty="0" smtClean="0"/>
              <a:t>Transporten må gerne foretages i privat bil, såfremt den er autoriseret, det er den når man får kørsel godtgørelse for transporten.</a:t>
            </a:r>
          </a:p>
          <a:p>
            <a:pPr algn="l"/>
            <a:r>
              <a:rPr lang="da-DK" sz="1200" b="0" baseline="0" dirty="0" smtClean="0"/>
              <a:t>Der skal medbringe kontrolskema (i bilen) samt en oversigt over de medbragte mængder ved transporten start. Det betyder at der ikke skal ændres i skemaet når man kører retur, selv om man kører retur med mindre mængde end da man startede.</a:t>
            </a:r>
            <a:endParaRPr lang="da-DK" sz="1200" b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4DE5-B853-47DB-B16B-DE3AFA30738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5971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Her er hvad chaufføren som minimum skal instrueres i,</a:t>
            </a:r>
            <a:r>
              <a:rPr lang="da-DK" baseline="0" dirty="0" smtClean="0"/>
              <a:t> hvad der skal udfyldes og ikke mindst kontrollere de udleverede mængder før transporten start.</a:t>
            </a:r>
          </a:p>
          <a:p>
            <a:endParaRPr lang="da-DK" baseline="0" dirty="0" smtClean="0"/>
          </a:p>
          <a:p>
            <a:r>
              <a:rPr lang="da-DK" baseline="0" dirty="0" smtClean="0"/>
              <a:t>Hvis man er i tvivl om noget, så spørg personen som udlevere ammunitionen.</a:t>
            </a:r>
          </a:p>
          <a:p>
            <a:endParaRPr lang="da-DK" baseline="0" dirty="0" smtClean="0"/>
          </a:p>
          <a:p>
            <a:r>
              <a:rPr lang="da-DK" baseline="0" dirty="0" smtClean="0"/>
              <a:t>Såfremt der ikke svares eller man stadig er i tvivl</a:t>
            </a:r>
          </a:p>
          <a:p>
            <a:endParaRPr lang="da-DK" baseline="0" dirty="0" smtClean="0"/>
          </a:p>
          <a:p>
            <a:r>
              <a:rPr lang="da-DK" b="1" baseline="0" dirty="0" smtClean="0"/>
              <a:t>LAD GODSET STÅ!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4DE5-B853-47DB-B16B-DE3AFA30738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268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024679-C848-497E-8ADD-24B83DECE8B0}" type="datetime1">
              <a:rPr lang="da-DK" smtClean="0"/>
              <a:t>10-08-2020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36003"/>
            <a:ext cx="360040" cy="5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6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123248-A746-4650-AC6B-F71EBC9127F9}" type="datetime1">
              <a:rPr lang="da-DK" smtClean="0"/>
              <a:t>10-08-2020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183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9B922A-5B61-4EEF-A49B-A7D2217BF14F}" type="datetime1">
              <a:rPr lang="da-DK" smtClean="0"/>
              <a:t>10-08-2020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47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5B06E2-ADAD-4324-B69C-6DE869BD16EF}" type="datetime1">
              <a:rPr lang="da-DK" smtClean="0"/>
              <a:t>10-08-2020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18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659757-D087-44F8-BB3A-923E640A956C}" type="datetime1">
              <a:rPr lang="da-DK" smtClean="0"/>
              <a:t>10-08-2020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662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2DE72-BF48-41FB-B05D-07F9DDAB769E}" type="datetime1">
              <a:rPr lang="da-DK" smtClean="0"/>
              <a:t>10-08-2020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891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BD921-FFE4-4651-80EE-DD73C3427DA5}" type="datetime1">
              <a:rPr lang="da-DK" smtClean="0"/>
              <a:t>10-08-2020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79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D15F92-D51A-4BEB-A274-295720EEF775}" type="datetime1">
              <a:rPr lang="da-DK" smtClean="0"/>
              <a:t>10-08-2020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48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F09D6E-9859-4D86-8C06-3F2EBCBB6361}" type="datetime1">
              <a:rPr lang="da-DK" smtClean="0"/>
              <a:t>10-08-2020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644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191F5-0AEE-4B1D-8CA0-C64DA0008673}" type="datetime1">
              <a:rPr lang="da-DK" smtClean="0"/>
              <a:t>10-08-2020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128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41B7-A2A3-4B75-9012-7EF5F0EF7BBF}" type="datetime1">
              <a:rPr lang="da-DK" smtClean="0"/>
              <a:t>10-08-2020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338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Lige forbindelse 8"/>
          <p:cNvCxnSpPr/>
          <p:nvPr/>
        </p:nvCxnSpPr>
        <p:spPr>
          <a:xfrm>
            <a:off x="8676456" y="6453336"/>
            <a:ext cx="0" cy="26246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 descr="HJV_Moerkeroed_RGB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22670"/>
            <a:ext cx="2683013" cy="816017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36003"/>
            <a:ext cx="360040" cy="5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0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9972600" cy="74794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1528" y="1916832"/>
            <a:ext cx="7772400" cy="1800199"/>
          </a:xfrm>
        </p:spPr>
        <p:txBody>
          <a:bodyPr/>
          <a:lstStyle/>
          <a:p>
            <a:r>
              <a:rPr lang="da-DK" sz="4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 af Farlig gods i </a:t>
            </a:r>
            <a:br>
              <a:rPr lang="da-DK" sz="4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4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Hjemmeværnet.</a:t>
            </a:r>
            <a:endParaRPr lang="da-DK" sz="40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Billede 8" descr="HJV_Moerkeroed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2670"/>
            <a:ext cx="2683013" cy="816017"/>
          </a:xfrm>
          <a:prstGeom prst="rect">
            <a:avLst/>
          </a:prstGeom>
        </p:spPr>
      </p:pic>
      <p:cxnSp>
        <p:nvCxnSpPr>
          <p:cNvPr id="13" name="Lige forbindelse 12"/>
          <p:cNvCxnSpPr/>
          <p:nvPr/>
        </p:nvCxnSpPr>
        <p:spPr>
          <a:xfrm>
            <a:off x="467544" y="6309320"/>
            <a:ext cx="8064896" cy="0"/>
          </a:xfrm>
          <a:prstGeom prst="line">
            <a:avLst/>
          </a:prstGeom>
          <a:ln w="44450">
            <a:solidFill>
              <a:srgbClr val="8D1B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58370" y="3429000"/>
            <a:ext cx="5198660" cy="1752600"/>
          </a:xfrm>
        </p:spPr>
        <p:txBody>
          <a:bodyPr/>
          <a:lstStyle/>
          <a:p>
            <a:r>
              <a:rPr lang="da-DK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må DU køre med. </a:t>
            </a:r>
          </a:p>
          <a:p>
            <a:r>
              <a:rPr lang="da-DK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da-DK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en ADR uddannelse</a:t>
            </a:r>
            <a:r>
              <a:rPr lang="da-DK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a-DK" sz="20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36003"/>
            <a:ext cx="360040" cy="5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429508"/>
            <a:ext cx="5616624" cy="421246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2FA8-C955-4AEC-93C9-36BC361FB25D}" type="slidenum">
              <a:rPr lang="da-DK" smtClean="0"/>
              <a:t>10</a:t>
            </a:fld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1403648" y="126876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/>
              <a:t>Litium batterier.</a:t>
            </a:r>
          </a:p>
          <a:p>
            <a:r>
              <a:rPr lang="da-DK" sz="2400" dirty="0" smtClean="0"/>
              <a:t>Må transporteres såfremt de er emballeret og afmærket med</a:t>
            </a:r>
            <a:endParaRPr lang="da-DK" sz="2400" dirty="0"/>
          </a:p>
        </p:txBody>
      </p:sp>
      <p:cxnSp>
        <p:nvCxnSpPr>
          <p:cNvPr id="9" name="Lige pilforbindelse 8"/>
          <p:cNvCxnSpPr/>
          <p:nvPr/>
        </p:nvCxnSpPr>
        <p:spPr>
          <a:xfrm>
            <a:off x="7236296" y="40770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>
            <a:off x="4283968" y="2204864"/>
            <a:ext cx="3312368" cy="15841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boks 12"/>
          <p:cNvSpPr txBox="1"/>
          <p:nvPr/>
        </p:nvSpPr>
        <p:spPr>
          <a:xfrm>
            <a:off x="251520" y="3429000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Godset er ikke omfattet af ADR.</a:t>
            </a:r>
          </a:p>
          <a:p>
            <a:endParaRPr lang="da-DK" b="1" dirty="0"/>
          </a:p>
          <a:p>
            <a:r>
              <a:rPr lang="da-DK" b="1" dirty="0" smtClean="0"/>
              <a:t>OBS!!</a:t>
            </a:r>
          </a:p>
          <a:p>
            <a:r>
              <a:rPr lang="da-DK" b="1" dirty="0" smtClean="0"/>
              <a:t>Må </a:t>
            </a:r>
            <a:r>
              <a:rPr lang="da-DK" b="1" dirty="0" smtClean="0">
                <a:solidFill>
                  <a:srgbClr val="FF0000"/>
                </a:solidFill>
              </a:rPr>
              <a:t>ikke</a:t>
            </a:r>
            <a:r>
              <a:rPr lang="da-DK" b="1" dirty="0" smtClean="0"/>
              <a:t> køre sammen med </a:t>
            </a:r>
            <a:r>
              <a:rPr lang="da-DK" b="1" dirty="0" smtClean="0">
                <a:solidFill>
                  <a:srgbClr val="FF0000"/>
                </a:solidFill>
              </a:rPr>
              <a:t>”Små Mængder”</a:t>
            </a:r>
            <a:endParaRPr lang="da-D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6E2-ADAD-4324-B69C-6DE869BD16EF}" type="datetime1">
              <a:rPr lang="da-DK" smtClean="0"/>
              <a:t>10-08-2020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2FA8-C955-4AEC-93C9-36BC361FB25D}" type="slidenum">
              <a:rPr lang="da-DK" smtClean="0"/>
              <a:t>11</a:t>
            </a:fld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539552" y="836712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Du må kun køre ammunition </a:t>
            </a:r>
            <a:r>
              <a:rPr lang="da-DK" sz="2800" b="1" dirty="0" smtClean="0"/>
              <a:t>såfremt </a:t>
            </a:r>
            <a:r>
              <a:rPr lang="da-DK" sz="2800" b="1" dirty="0" smtClean="0"/>
              <a:t>du </a:t>
            </a:r>
            <a:r>
              <a:rPr lang="da-DK" sz="2800" b="1" dirty="0" smtClean="0"/>
              <a:t>modtager en instruktion og medbringer kontrolskema samt oversigt.</a:t>
            </a:r>
            <a:endParaRPr lang="da-DK" sz="2800" b="1" dirty="0" smtClean="0"/>
          </a:p>
          <a:p>
            <a:endParaRPr lang="da-DK" sz="2800" b="1" dirty="0"/>
          </a:p>
          <a:p>
            <a:r>
              <a:rPr lang="da-DK" sz="2800" b="1" dirty="0" smtClean="0"/>
              <a:t>Du må køre litium hvis det er afmærket med et firkantet mærke hvor der er batterier på. </a:t>
            </a:r>
          </a:p>
          <a:p>
            <a:endParaRPr lang="da-DK" sz="2800" b="1" dirty="0"/>
          </a:p>
          <a:p>
            <a:pPr algn="ctr"/>
            <a:r>
              <a:rPr lang="da-DK" sz="2800" b="1" dirty="0" smtClean="0"/>
              <a:t>Husk:</a:t>
            </a:r>
          </a:p>
          <a:p>
            <a:pPr algn="ctr"/>
            <a:r>
              <a:rPr lang="da-DK" sz="2800" b="1" dirty="0" smtClean="0"/>
              <a:t>Godset skal emballeres.</a:t>
            </a:r>
          </a:p>
          <a:p>
            <a:pPr algn="ctr"/>
            <a:r>
              <a:rPr lang="da-DK" sz="2800" b="1" dirty="0" smtClean="0"/>
              <a:t>Godset skal fastspændes</a:t>
            </a:r>
            <a:r>
              <a:rPr lang="da-DK" sz="2800" b="1" dirty="0" smtClean="0"/>
              <a:t>.</a:t>
            </a:r>
          </a:p>
          <a:p>
            <a:pPr algn="ctr"/>
            <a:endParaRPr lang="da-DK" sz="2800" b="1" dirty="0"/>
          </a:p>
          <a:p>
            <a:pPr algn="ctr"/>
            <a:r>
              <a:rPr lang="da-DK" sz="2800" b="1" dirty="0" smtClean="0"/>
              <a:t>Ved tvivl, lad godset stå!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16194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444208" y="6453336"/>
            <a:ext cx="2133600" cy="280152"/>
          </a:xfrm>
        </p:spPr>
        <p:txBody>
          <a:bodyPr/>
          <a:lstStyle/>
          <a:p>
            <a:pPr algn="r"/>
            <a:fld id="{49A177FD-2D4D-481B-A751-7AC52DAABE14}" type="datetime1">
              <a:rPr lang="da-DK" sz="1000" smtClean="0"/>
              <a:pPr algn="r"/>
              <a:t>10-08-2020</a:t>
            </a:fld>
            <a:endParaRPr lang="da-DK" sz="10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8748464" y="6453336"/>
            <a:ext cx="395536" cy="288032"/>
          </a:xfrm>
        </p:spPr>
        <p:txBody>
          <a:bodyPr/>
          <a:lstStyle/>
          <a:p>
            <a:fld id="{5CDA2FA8-C955-4AEC-93C9-36BC361FB25D}" type="slidenum">
              <a:rPr lang="da-DK" sz="900" smtClean="0"/>
              <a:t>2</a:t>
            </a:fld>
            <a:endParaRPr lang="da-DK" sz="900" dirty="0"/>
          </a:p>
        </p:txBody>
      </p:sp>
      <p:cxnSp>
        <p:nvCxnSpPr>
          <p:cNvPr id="7" name="Lige forbindelse 6"/>
          <p:cNvCxnSpPr/>
          <p:nvPr/>
        </p:nvCxnSpPr>
        <p:spPr>
          <a:xfrm>
            <a:off x="467544" y="6309320"/>
            <a:ext cx="8064896" cy="0"/>
          </a:xfrm>
          <a:prstGeom prst="line">
            <a:avLst/>
          </a:prstGeom>
          <a:ln w="44450">
            <a:solidFill>
              <a:srgbClr val="8D1B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boks 1"/>
          <p:cNvSpPr txBox="1"/>
          <p:nvPr/>
        </p:nvSpPr>
        <p:spPr>
          <a:xfrm>
            <a:off x="1187624" y="1196752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Formål:</a:t>
            </a:r>
          </a:p>
          <a:p>
            <a:endParaRPr lang="da-DK" dirty="0" smtClean="0"/>
          </a:p>
          <a:p>
            <a:r>
              <a:rPr lang="da-DK" b="1" dirty="0" smtClean="0"/>
              <a:t>Viden</a:t>
            </a:r>
          </a:p>
          <a:p>
            <a:r>
              <a:rPr lang="da-DK" dirty="0" smtClean="0"/>
              <a:t>Sætte dig i stand til beskrive hvilket type farlig gods du må køre med uden uddannelse.</a:t>
            </a:r>
          </a:p>
          <a:p>
            <a:endParaRPr lang="da-DK" dirty="0"/>
          </a:p>
          <a:p>
            <a:r>
              <a:rPr lang="da-DK" b="1" dirty="0" smtClean="0"/>
              <a:t>Færdigheder</a:t>
            </a:r>
          </a:p>
          <a:p>
            <a:r>
              <a:rPr lang="da-DK" dirty="0" smtClean="0"/>
              <a:t>Du vil være i stand til at identificere det farlig gods som du må transportere.</a:t>
            </a:r>
          </a:p>
          <a:p>
            <a:endParaRPr lang="da-DK" dirty="0"/>
          </a:p>
          <a:p>
            <a:r>
              <a:rPr lang="da-DK" b="1" dirty="0" smtClean="0"/>
              <a:t>Kompetencer</a:t>
            </a:r>
          </a:p>
          <a:p>
            <a:r>
              <a:rPr lang="da-DK" dirty="0" smtClean="0"/>
              <a:t>Du er bevist om, at du forud for transporten skal modtage et kontrolskema, samt en instruks og godset skal surres. </a:t>
            </a:r>
          </a:p>
          <a:p>
            <a:r>
              <a:rPr lang="da-DK" dirty="0" smtClean="0"/>
              <a:t>At du i forbindelse med transporten altid skal medbringe en godkendt ildslukker.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93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6E2-ADAD-4324-B69C-6DE869BD16EF}" type="datetime1">
              <a:rPr lang="da-DK" smtClean="0"/>
              <a:t>10-08-2020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2FA8-C955-4AEC-93C9-36BC361FB25D}" type="slidenum">
              <a:rPr lang="da-DK" smtClean="0"/>
              <a:t>3</a:t>
            </a:fld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395536" y="1340768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JF. BEK nr. 828 af 10/6/2017 ”Bekendtgørelse om vejtransport af Farlig gods”, som blandt andet siger:</a:t>
            </a:r>
          </a:p>
          <a:p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Er den til enhver tid gældende ADR konvention en lov som skal efterleves.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Som privat person er du også omfattet af denne bekendtgørelse.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Du er ikke omfattet af bestemmelsen når du transportere gods som er emballeret til detailsalg.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Du må medbringe 240 liter brandfarlig væske i genopfyldige beholdere, dog maks. 60 liter pr. beholder.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Hvis du spilder skal du rydde op efter dig eller ringe 112, hvis du ikke selv kan gøre det.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Du skal fastgøre, fastkile eller stuve godset så det ikke kan forskubbe sig i forhold til hinanden under normal kørsel.</a:t>
            </a:r>
          </a:p>
          <a:p>
            <a:pPr lvl="1"/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ADR konventionen gælder for virksomheder som håndtere og transporter Farligt Gods.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234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6E2-ADAD-4324-B69C-6DE869BD16EF}" type="datetime1">
              <a:rPr lang="da-DK" smtClean="0"/>
              <a:t>10-08-2020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2FA8-C955-4AEC-93C9-36BC361FB25D}" type="slidenum">
              <a:rPr lang="da-DK" smtClean="0"/>
              <a:t>4</a:t>
            </a:fld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31898" y="1502275"/>
            <a:ext cx="903649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Alle transporter i HJV </a:t>
            </a:r>
            <a:r>
              <a:rPr lang="da-DK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 en</a:t>
            </a:r>
          </a:p>
          <a:p>
            <a:pPr algn="ctr"/>
            <a:r>
              <a:rPr lang="da-DK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virksomheds transport.</a:t>
            </a:r>
            <a:endParaRPr lang="da-DK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444208" y="6453336"/>
            <a:ext cx="2133600" cy="280152"/>
          </a:xfrm>
        </p:spPr>
        <p:txBody>
          <a:bodyPr/>
          <a:lstStyle/>
          <a:p>
            <a:pPr algn="r"/>
            <a:fld id="{49A177FD-2D4D-481B-A751-7AC52DAABE14}" type="datetime1">
              <a:rPr lang="da-DK" sz="1000" smtClean="0"/>
              <a:pPr algn="r"/>
              <a:t>10-08-2020</a:t>
            </a:fld>
            <a:endParaRPr lang="da-DK" sz="10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8748464" y="6453336"/>
            <a:ext cx="395536" cy="288032"/>
          </a:xfrm>
        </p:spPr>
        <p:txBody>
          <a:bodyPr/>
          <a:lstStyle/>
          <a:p>
            <a:fld id="{5CDA2FA8-C955-4AEC-93C9-36BC361FB25D}" type="slidenum">
              <a:rPr lang="da-DK" sz="900" smtClean="0"/>
              <a:t>5</a:t>
            </a:fld>
            <a:endParaRPr lang="da-DK" sz="900" dirty="0"/>
          </a:p>
        </p:txBody>
      </p:sp>
      <p:cxnSp>
        <p:nvCxnSpPr>
          <p:cNvPr id="7" name="Lige forbindelse 6"/>
          <p:cNvCxnSpPr/>
          <p:nvPr/>
        </p:nvCxnSpPr>
        <p:spPr>
          <a:xfrm>
            <a:off x="467544" y="6309320"/>
            <a:ext cx="8064896" cy="0"/>
          </a:xfrm>
          <a:prstGeom prst="line">
            <a:avLst/>
          </a:prstGeom>
          <a:ln w="44450">
            <a:solidFill>
              <a:srgbClr val="8D1B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boks 1"/>
          <p:cNvSpPr txBox="1"/>
          <p:nvPr/>
        </p:nvSpPr>
        <p:spPr>
          <a:xfrm>
            <a:off x="1018237" y="692696"/>
            <a:ext cx="68407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Hvad er farlig gods?</a:t>
            </a:r>
          </a:p>
          <a:p>
            <a:endParaRPr lang="da-DK" dirty="0"/>
          </a:p>
          <a:p>
            <a:r>
              <a:rPr lang="da-DK" dirty="0" smtClean="0"/>
              <a:t>Farlig gods er genstand, stoffer eller væsker, der grundet deres kemiske sammensætning er skadelige for deres omgivelser, mennesker eller miljø.</a:t>
            </a:r>
          </a:p>
          <a:p>
            <a:endParaRPr lang="da-DK" dirty="0"/>
          </a:p>
          <a:p>
            <a:r>
              <a:rPr lang="da-DK" dirty="0" smtClean="0"/>
              <a:t>Farlig gods er på grund af deres kemiske eller fysiske egenskaber, enten: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 smtClean="0"/>
              <a:t>Eksplosionsfarlige,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 smtClean="0"/>
              <a:t>Brandfarlige,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 smtClean="0"/>
              <a:t>Antændende,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 smtClean="0"/>
              <a:t>Giftige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 smtClean="0"/>
              <a:t>Radioaktive,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 smtClean="0"/>
              <a:t>Ætsende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 smtClean="0"/>
              <a:t>Smittefarlige.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dirty="0"/>
          </a:p>
          <a:p>
            <a:r>
              <a:rPr lang="da-DK" dirty="0" smtClean="0"/>
              <a:t>Eller en bladning af to eller flere egenskaber.</a:t>
            </a:r>
          </a:p>
          <a:p>
            <a:endParaRPr lang="da-DK" dirty="0"/>
          </a:p>
          <a:p>
            <a:pPr algn="ctr"/>
            <a:r>
              <a:rPr lang="da-DK" b="1" dirty="0" smtClean="0"/>
              <a:t>Farligt Gods skal </a:t>
            </a:r>
            <a:r>
              <a:rPr lang="da-DK" b="1" dirty="0" smtClean="0"/>
              <a:t>emballeres og afmærkes</a:t>
            </a:r>
            <a:r>
              <a:rPr lang="da-DK" b="1" dirty="0" smtClean="0"/>
              <a:t>!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9845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444208" y="6453336"/>
            <a:ext cx="2133600" cy="280152"/>
          </a:xfrm>
        </p:spPr>
        <p:txBody>
          <a:bodyPr/>
          <a:lstStyle/>
          <a:p>
            <a:pPr algn="r"/>
            <a:fld id="{49A177FD-2D4D-481B-A751-7AC52DAABE14}" type="datetime1">
              <a:rPr lang="da-DK" sz="1000" smtClean="0"/>
              <a:pPr algn="r"/>
              <a:t>10-08-2020</a:t>
            </a:fld>
            <a:endParaRPr lang="da-DK" sz="10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8748464" y="6453336"/>
            <a:ext cx="395536" cy="288032"/>
          </a:xfrm>
        </p:spPr>
        <p:txBody>
          <a:bodyPr/>
          <a:lstStyle/>
          <a:p>
            <a:fld id="{5CDA2FA8-C955-4AEC-93C9-36BC361FB25D}" type="slidenum">
              <a:rPr lang="da-DK" sz="900" smtClean="0"/>
              <a:t>6</a:t>
            </a:fld>
            <a:endParaRPr lang="da-DK" sz="900" dirty="0"/>
          </a:p>
        </p:txBody>
      </p:sp>
      <p:cxnSp>
        <p:nvCxnSpPr>
          <p:cNvPr id="7" name="Lige forbindelse 6"/>
          <p:cNvCxnSpPr/>
          <p:nvPr/>
        </p:nvCxnSpPr>
        <p:spPr>
          <a:xfrm>
            <a:off x="467544" y="6309320"/>
            <a:ext cx="8064896" cy="0"/>
          </a:xfrm>
          <a:prstGeom prst="line">
            <a:avLst/>
          </a:prstGeom>
          <a:ln w="44450">
            <a:solidFill>
              <a:srgbClr val="8D1B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lede 5" descr="C:\Users\202687\Desktop\klasse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73" y="1545840"/>
            <a:ext cx="1080000" cy="10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</p:pic>
      <p:pic>
        <p:nvPicPr>
          <p:cNvPr id="8" name="Billede 7" descr="C:\Users\202687\Desktop\klasse 22.jpg"/>
          <p:cNvPicPr/>
          <p:nvPr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70" y="1543482"/>
            <a:ext cx="1080000" cy="108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  <p:pic>
        <p:nvPicPr>
          <p:cNvPr id="9" name="Billede 8" descr="klass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9022" y="1484784"/>
            <a:ext cx="1080000" cy="1080000"/>
          </a:xfrm>
          <a:prstGeom prst="rect">
            <a:avLst/>
          </a:prstGeom>
          <a:noFill/>
        </p:spPr>
      </p:pic>
      <p:pic>
        <p:nvPicPr>
          <p:cNvPr id="10" name="Billede 9" descr="C:\Users\202687\Desktop\klasse 4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25" y="1546330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lede 10" descr="C:\Users\202687\Desktop\klasse 4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70" y="1552764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lede 11" descr="C:\Users\202687\Desktop\klasse 4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66" y="3164050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12" descr="C:\Users\202687\Desktop\klasse 5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14" y="3114675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lede 13" descr="C:\Users\202687\Desktop\klasse 5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67" y="3064487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lede 14" descr="C:\Users\202687\Desktop\klasse 6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3059563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lede 15" descr="C:\Users\202687\Desktop\klasse 62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408" y="3062942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Billede 16" descr="C:\Users\202687\Desktop\klasse 7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64" y="4948335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Billede 17" descr="C:\Users\202687\Desktop\klasse 8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17" y="4914675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Billede 18" descr="C:\Users\202687\Desktop\klasse 9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995" y="4853978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65" y="4820526"/>
            <a:ext cx="1075199" cy="1080000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t="3698" r="6816" b="6097"/>
          <a:stretch/>
        </p:blipFill>
        <p:spPr>
          <a:xfrm>
            <a:off x="7120113" y="4820526"/>
            <a:ext cx="1028298" cy="10800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862273" y="620688"/>
            <a:ext cx="6382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Såfremt du får udleveret gods som har en eller flere af nedstående afmærkninger, </a:t>
            </a:r>
            <a:r>
              <a:rPr lang="da-DK" b="1" dirty="0" smtClean="0"/>
              <a:t>må du ikke køre </a:t>
            </a:r>
            <a:r>
              <a:rPr lang="da-DK" dirty="0" smtClean="0"/>
              <a:t>med det uden forudgående uddannelse.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036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444208" y="6453336"/>
            <a:ext cx="2133600" cy="280152"/>
          </a:xfrm>
        </p:spPr>
        <p:txBody>
          <a:bodyPr/>
          <a:lstStyle/>
          <a:p>
            <a:pPr algn="r"/>
            <a:fld id="{49A177FD-2D4D-481B-A751-7AC52DAABE14}" type="datetime1">
              <a:rPr lang="da-DK" sz="1000" smtClean="0"/>
              <a:pPr algn="r"/>
              <a:t>10-08-2020</a:t>
            </a:fld>
            <a:endParaRPr lang="da-DK" sz="10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8748464" y="6453336"/>
            <a:ext cx="395536" cy="288032"/>
          </a:xfrm>
        </p:spPr>
        <p:txBody>
          <a:bodyPr/>
          <a:lstStyle/>
          <a:p>
            <a:fld id="{5CDA2FA8-C955-4AEC-93C9-36BC361FB25D}" type="slidenum">
              <a:rPr lang="da-DK" sz="900" smtClean="0"/>
              <a:t>7</a:t>
            </a:fld>
            <a:endParaRPr lang="da-DK" sz="900" dirty="0"/>
          </a:p>
        </p:txBody>
      </p:sp>
      <p:cxnSp>
        <p:nvCxnSpPr>
          <p:cNvPr id="7" name="Lige forbindelse 6"/>
          <p:cNvCxnSpPr/>
          <p:nvPr/>
        </p:nvCxnSpPr>
        <p:spPr>
          <a:xfrm>
            <a:off x="467544" y="6309320"/>
            <a:ext cx="8064896" cy="0"/>
          </a:xfrm>
          <a:prstGeom prst="line">
            <a:avLst/>
          </a:prstGeom>
          <a:ln w="44450">
            <a:solidFill>
              <a:srgbClr val="8D1B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Billede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4207" y="1988840"/>
            <a:ext cx="4319057" cy="26875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kstboks 1"/>
          <p:cNvSpPr txBox="1"/>
          <p:nvPr/>
        </p:nvSpPr>
        <p:spPr>
          <a:xfrm>
            <a:off x="251519" y="1196752"/>
            <a:ext cx="42126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Du kan tage farlig gods uddannelse ved Hjemmeværnsskolen.</a:t>
            </a:r>
          </a:p>
          <a:p>
            <a:endParaRPr lang="da-DK" dirty="0"/>
          </a:p>
          <a:p>
            <a:r>
              <a:rPr lang="da-DK" dirty="0" smtClean="0"/>
              <a:t>Hvis du skal køre med farlig gods</a:t>
            </a:r>
          </a:p>
          <a:p>
            <a:r>
              <a:rPr lang="da-DK" dirty="0"/>
              <a:t>s</a:t>
            </a:r>
            <a:r>
              <a:rPr lang="da-DK" dirty="0" smtClean="0"/>
              <a:t>kal du have en ADR 1.3 chauffør uddannelse.</a:t>
            </a:r>
          </a:p>
          <a:p>
            <a:endParaRPr lang="da-DK" dirty="0"/>
          </a:p>
          <a:p>
            <a:r>
              <a:rPr lang="da-DK" dirty="0" smtClean="0"/>
              <a:t>Når du har bestået uddannelsen -</a:t>
            </a:r>
          </a:p>
          <a:p>
            <a:r>
              <a:rPr lang="da-DK" dirty="0"/>
              <a:t>m</a:t>
            </a:r>
            <a:r>
              <a:rPr lang="da-DK" dirty="0" smtClean="0"/>
              <a:t>odtager du et uddannelsescertifikat, som kan kræves forevist forud for en transport.</a:t>
            </a:r>
          </a:p>
          <a:p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7054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444208" y="6453336"/>
            <a:ext cx="2133600" cy="280152"/>
          </a:xfrm>
        </p:spPr>
        <p:txBody>
          <a:bodyPr/>
          <a:lstStyle/>
          <a:p>
            <a:pPr algn="r"/>
            <a:fld id="{49A177FD-2D4D-481B-A751-7AC52DAABE14}" type="datetime1">
              <a:rPr lang="da-DK" sz="1000" smtClean="0"/>
              <a:pPr algn="r"/>
              <a:t>10-08-2020</a:t>
            </a:fld>
            <a:endParaRPr lang="da-DK" sz="10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8748464" y="6453336"/>
            <a:ext cx="395536" cy="288032"/>
          </a:xfrm>
        </p:spPr>
        <p:txBody>
          <a:bodyPr/>
          <a:lstStyle/>
          <a:p>
            <a:fld id="{5CDA2FA8-C955-4AEC-93C9-36BC361FB25D}" type="slidenum">
              <a:rPr lang="da-DK" sz="900" smtClean="0"/>
              <a:t>8</a:t>
            </a:fld>
            <a:endParaRPr lang="da-DK" sz="900" dirty="0"/>
          </a:p>
        </p:txBody>
      </p:sp>
      <p:cxnSp>
        <p:nvCxnSpPr>
          <p:cNvPr id="7" name="Lige forbindelse 6"/>
          <p:cNvCxnSpPr/>
          <p:nvPr/>
        </p:nvCxnSpPr>
        <p:spPr>
          <a:xfrm>
            <a:off x="467544" y="6309320"/>
            <a:ext cx="8064896" cy="0"/>
          </a:xfrm>
          <a:prstGeom prst="line">
            <a:avLst/>
          </a:prstGeom>
          <a:ln w="44450">
            <a:solidFill>
              <a:srgbClr val="8D1B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boks 1"/>
          <p:cNvSpPr txBox="1"/>
          <p:nvPr/>
        </p:nvSpPr>
        <p:spPr>
          <a:xfrm>
            <a:off x="1043608" y="476672"/>
            <a:ext cx="71287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Ingen regler uden undtagelser!</a:t>
            </a:r>
          </a:p>
          <a:p>
            <a:pPr algn="ctr"/>
            <a:endParaRPr lang="da-DK" b="1" dirty="0" smtClean="0"/>
          </a:p>
          <a:p>
            <a:r>
              <a:rPr lang="da-DK" dirty="0" smtClean="0"/>
              <a:t>Forsvaret må gennemføre ”</a:t>
            </a:r>
            <a:r>
              <a:rPr lang="da-DK" b="1" dirty="0" smtClean="0">
                <a:solidFill>
                  <a:srgbClr val="00B050"/>
                </a:solidFill>
              </a:rPr>
              <a:t>transport af små mængder</a:t>
            </a:r>
            <a:r>
              <a:rPr lang="da-DK" dirty="0" smtClean="0"/>
              <a:t>”, denne type transport gælder kun for visse typer </a:t>
            </a:r>
            <a:r>
              <a:rPr lang="da-DK" b="1" dirty="0" smtClean="0">
                <a:solidFill>
                  <a:srgbClr val="00B050"/>
                </a:solidFill>
              </a:rPr>
              <a:t>ammunition</a:t>
            </a:r>
            <a:r>
              <a:rPr lang="da-DK" dirty="0" smtClean="0"/>
              <a:t> og kræver ingen uddannelse af chaufføren. </a:t>
            </a:r>
          </a:p>
          <a:p>
            <a:endParaRPr lang="da-DK" dirty="0"/>
          </a:p>
          <a:p>
            <a:r>
              <a:rPr lang="da-DK" dirty="0" smtClean="0"/>
              <a:t>Chaufføren skal dog modtage en instruks som indeholder følgende:</a:t>
            </a:r>
          </a:p>
          <a:p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Tobaksrygning og brug af E-cigaretter samt brug af åben ild, er forbudt inden for en afstand af 25 meter.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Godset skal stuves og fastgøres under transport.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Der skal medbringes en 2 kg. Godkendt ABC ildslukker.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Manometer viser korrekt tryk i grønt område.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Den er plomberet.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Der er en læselig tilsyns etiket med tilsynsdato og dato for næste eftersyn.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Den har ingen buler, rust eller andre skader.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Du underskriver et kontrols skema som skal medbringes, sammen med en oversigt over det ammunition som du skal transportere.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6" name="Billede 5" descr="C:\Users\202687\Desktop\klasse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7620"/>
            <a:ext cx="1080000" cy="10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44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2FA8-C955-4AEC-93C9-36BC361FB25D}" type="slidenum">
              <a:rPr lang="da-DK" smtClean="0"/>
              <a:t>9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315416"/>
            <a:ext cx="5432167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Lige pilforbindelse 5"/>
          <p:cNvCxnSpPr/>
          <p:nvPr/>
        </p:nvCxnSpPr>
        <p:spPr>
          <a:xfrm>
            <a:off x="1628447" y="2697809"/>
            <a:ext cx="927329" cy="299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8154">
            <a:off x="1619672" y="2348880"/>
            <a:ext cx="10175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67544" y="2413460"/>
            <a:ext cx="1224136" cy="568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chauffør</a:t>
            </a:r>
          </a:p>
          <a:p>
            <a:pPr algn="ctr"/>
            <a:r>
              <a:rPr lang="da-DK" dirty="0" smtClean="0"/>
              <a:t>Instruks</a:t>
            </a:r>
            <a:endParaRPr lang="da-DK" dirty="0"/>
          </a:p>
        </p:txBody>
      </p:sp>
      <p:sp>
        <p:nvSpPr>
          <p:cNvPr id="12" name="Venstre klammeparentes 11"/>
          <p:cNvSpPr/>
          <p:nvPr/>
        </p:nvSpPr>
        <p:spPr>
          <a:xfrm>
            <a:off x="7339871" y="3573016"/>
            <a:ext cx="504056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/>
        </p:nvSpPr>
        <p:spPr>
          <a:xfrm>
            <a:off x="7668344" y="3753036"/>
            <a:ext cx="13681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/>
              <a:t>Udfyldes</a:t>
            </a:r>
            <a:endParaRPr lang="da-DK" b="1" dirty="0"/>
          </a:p>
        </p:txBody>
      </p:sp>
      <p:sp>
        <p:nvSpPr>
          <p:cNvPr id="15" name="Rektangel 14"/>
          <p:cNvSpPr/>
          <p:nvPr/>
        </p:nvSpPr>
        <p:spPr>
          <a:xfrm>
            <a:off x="7706218" y="5571010"/>
            <a:ext cx="1408593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Kontrol</a:t>
            </a:r>
            <a:endParaRPr lang="da-DK" dirty="0"/>
          </a:p>
        </p:txBody>
      </p:sp>
      <p:sp>
        <p:nvSpPr>
          <p:cNvPr id="16" name="Venstre klammeparentes 15"/>
          <p:cNvSpPr/>
          <p:nvPr/>
        </p:nvSpPr>
        <p:spPr>
          <a:xfrm>
            <a:off x="7416316" y="5517232"/>
            <a:ext cx="252028" cy="10263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81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FSV">
      <a:dk1>
        <a:sysClr val="windowText" lastClr="000000"/>
      </a:dk1>
      <a:lt1>
        <a:sysClr val="window" lastClr="FFFFFF"/>
      </a:lt1>
      <a:dk2>
        <a:srgbClr val="C8102E"/>
      </a:dk2>
      <a:lt2>
        <a:srgbClr val="3F5C59"/>
      </a:lt2>
      <a:accent1>
        <a:srgbClr val="597E50"/>
      </a:accent1>
      <a:accent2>
        <a:srgbClr val="002855"/>
      </a:accent2>
      <a:accent3>
        <a:srgbClr val="489FD8"/>
      </a:accent3>
      <a:accent4>
        <a:srgbClr val="F5821E"/>
      </a:accent4>
      <a:accent5>
        <a:srgbClr val="8D1B3D"/>
      </a:accent5>
      <a:accent6>
        <a:srgbClr val="000000"/>
      </a:accent6>
      <a:hlink>
        <a:srgbClr val="3F5C59"/>
      </a:hlink>
      <a:folHlink>
        <a:srgbClr val="3F5C59"/>
      </a:folHlink>
    </a:clrScheme>
    <a:fontScheme name="verdena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5CE6B98D1C4A4D9F180AF760E68A03" ma:contentTypeVersion="1" ma:contentTypeDescription="Opret et nyt dokument." ma:contentTypeScope="" ma:versionID="ddd275878df92b327e38442762278cf5">
  <xsd:schema xmlns:xsd="http://www.w3.org/2001/XMLSchema" xmlns:xs="http://www.w3.org/2001/XMLSchema" xmlns:p="http://schemas.microsoft.com/office/2006/metadata/properties" xmlns:ns2="1ef0e0ae-b276-4022-808a-616c29ee1bbf" targetNamespace="http://schemas.microsoft.com/office/2006/metadata/properties" ma:root="true" ma:fieldsID="3e850ca02fad9607143e45dcbc898851" ns2:_="">
    <xsd:import namespace="1ef0e0ae-b276-4022-808a-616c29ee1bb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0e0ae-b276-4022-808a-616c29ee1b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4E8EBA-F913-4FD1-955F-661CDEDC3827}"/>
</file>

<file path=customXml/itemProps2.xml><?xml version="1.0" encoding="utf-8"?>
<ds:datastoreItem xmlns:ds="http://schemas.openxmlformats.org/officeDocument/2006/customXml" ds:itemID="{C534A00C-D668-43B9-95AF-15DA206D8181}"/>
</file>

<file path=customXml/itemProps3.xml><?xml version="1.0" encoding="utf-8"?>
<ds:datastoreItem xmlns:ds="http://schemas.openxmlformats.org/officeDocument/2006/customXml" ds:itemID="{EFB397E3-8115-4A89-9D23-C9F2574CE6A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5020</TotalTime>
  <Words>1162</Words>
  <Application>Microsoft Office PowerPoint</Application>
  <PresentationFormat>Skærmshow (4:3)</PresentationFormat>
  <Paragraphs>151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Blank</vt:lpstr>
      <vt:lpstr>Transport af Farlig gods i  Hjemmeværnet.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Forsvaret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Camilla Frost Christensen</dc:creator>
  <cp:lastModifiedBy>HVS-U-FS-03</cp:lastModifiedBy>
  <cp:revision>57</cp:revision>
  <dcterms:created xsi:type="dcterms:W3CDTF">2018-11-09T08:14:34Z</dcterms:created>
  <dcterms:modified xsi:type="dcterms:W3CDTF">2020-08-11T07:49:11Z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76df7c3c-0200-4be6-80e4-68220e55cbcd</vt:lpwstr>
  </property>
  <property fmtid="{D5CDD505-2E9C-101B-9397-08002B2CF9AE}" pid="3" name="Klassifikation">
    <vt:lpwstr>IKKE KLASSIFICERET</vt:lpwstr>
  </property>
  <property fmtid="{D5CDD505-2E9C-101B-9397-08002B2CF9AE}" pid="4" name="Maerkning">
    <vt:lpwstr/>
  </property>
  <property fmtid="{D5CDD505-2E9C-101B-9397-08002B2CF9AE}" pid="5" name="ContentTypeId">
    <vt:lpwstr>0x010100085CE6B98D1C4A4D9F180AF760E68A03</vt:lpwstr>
  </property>
</Properties>
</file>